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691" r:id="rId2"/>
    <p:sldMasterId id="2147483699" r:id="rId3"/>
    <p:sldMasterId id="2147483714" r:id="rId4"/>
    <p:sldMasterId id="2147483810" r:id="rId5"/>
  </p:sldMasterIdLst>
  <p:notesMasterIdLst>
    <p:notesMasterId r:id="rId27"/>
  </p:notesMasterIdLst>
  <p:sldIdLst>
    <p:sldId id="257" r:id="rId6"/>
    <p:sldId id="258" r:id="rId7"/>
    <p:sldId id="260" r:id="rId8"/>
    <p:sldId id="307" r:id="rId9"/>
    <p:sldId id="282" r:id="rId10"/>
    <p:sldId id="305" r:id="rId11"/>
    <p:sldId id="309" r:id="rId12"/>
    <p:sldId id="308" r:id="rId13"/>
    <p:sldId id="270" r:id="rId14"/>
    <p:sldId id="271" r:id="rId15"/>
    <p:sldId id="273" r:id="rId16"/>
    <p:sldId id="306" r:id="rId17"/>
    <p:sldId id="300" r:id="rId18"/>
    <p:sldId id="301" r:id="rId19"/>
    <p:sldId id="293" r:id="rId20"/>
    <p:sldId id="302" r:id="rId21"/>
    <p:sldId id="303" r:id="rId22"/>
    <p:sldId id="267" r:id="rId23"/>
    <p:sldId id="269" r:id="rId24"/>
    <p:sldId id="298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8CC7"/>
    <a:srgbClr val="70AD47"/>
    <a:srgbClr val="FFFFFF"/>
    <a:srgbClr val="F3F3F3"/>
    <a:srgbClr val="184663"/>
    <a:srgbClr val="8BC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0" autoAdjust="0"/>
    <p:restoredTop sz="85998" autoAdjust="0"/>
  </p:normalViewPr>
  <p:slideViewPr>
    <p:cSldViewPr snapToGrid="0" snapToObjects="1">
      <p:cViewPr varScale="1">
        <p:scale>
          <a:sx n="71" d="100"/>
          <a:sy n="71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e Bumgarner" userId="914d8964-059e-47bd-8f0e-293d27b3e1bc" providerId="ADAL" clId="{CD30B774-022A-4289-86CB-D9131DB6B9A1}"/>
    <pc:docChg chg="custSel addSld delSld modSld">
      <pc:chgData name="Jessie Bumgarner" userId="914d8964-059e-47bd-8f0e-293d27b3e1bc" providerId="ADAL" clId="{CD30B774-022A-4289-86CB-D9131DB6B9A1}" dt="2017-12-04T20:53:00.934" v="26" actId="2696"/>
      <pc:docMkLst>
        <pc:docMk/>
      </pc:docMkLst>
      <pc:sldChg chg="modSp">
        <pc:chgData name="Jessie Bumgarner" userId="914d8964-059e-47bd-8f0e-293d27b3e1bc" providerId="ADAL" clId="{CD30B774-022A-4289-86CB-D9131DB6B9A1}" dt="2017-12-04T15:23:09.913" v="15" actId="20577"/>
        <pc:sldMkLst>
          <pc:docMk/>
          <pc:sldMk cId="1170198603" sldId="267"/>
        </pc:sldMkLst>
        <pc:spChg chg="mod">
          <ac:chgData name="Jessie Bumgarner" userId="914d8964-059e-47bd-8f0e-293d27b3e1bc" providerId="ADAL" clId="{CD30B774-022A-4289-86CB-D9131DB6B9A1}" dt="2017-12-04T15:23:09.913" v="15" actId="20577"/>
          <ac:spMkLst>
            <pc:docMk/>
            <pc:sldMk cId="1170198603" sldId="267"/>
            <ac:spMk id="6" creationId="{00000000-0000-0000-0000-000000000000}"/>
          </ac:spMkLst>
        </pc:spChg>
      </pc:sldChg>
      <pc:sldChg chg="addSp delSp modSp">
        <pc:chgData name="Jessie Bumgarner" userId="914d8964-059e-47bd-8f0e-293d27b3e1bc" providerId="ADAL" clId="{CD30B774-022A-4289-86CB-D9131DB6B9A1}" dt="2017-12-04T15:24:41.627" v="17" actId="14100"/>
        <pc:sldMkLst>
          <pc:docMk/>
          <pc:sldMk cId="1586174803" sldId="282"/>
        </pc:sldMkLst>
        <pc:picChg chg="del">
          <ac:chgData name="Jessie Bumgarner" userId="914d8964-059e-47bd-8f0e-293d27b3e1bc" providerId="ADAL" clId="{CD30B774-022A-4289-86CB-D9131DB6B9A1}" dt="2017-12-04T15:22:06.002" v="3" actId="478"/>
          <ac:picMkLst>
            <pc:docMk/>
            <pc:sldMk cId="1586174803" sldId="282"/>
            <ac:picMk id="5" creationId="{00000000-0000-0000-0000-000000000000}"/>
          </ac:picMkLst>
        </pc:picChg>
        <pc:picChg chg="add mod">
          <ac:chgData name="Jessie Bumgarner" userId="914d8964-059e-47bd-8f0e-293d27b3e1bc" providerId="ADAL" clId="{CD30B774-022A-4289-86CB-D9131DB6B9A1}" dt="2017-12-04T15:24:41.627" v="17" actId="14100"/>
          <ac:picMkLst>
            <pc:docMk/>
            <pc:sldMk cId="1586174803" sldId="282"/>
            <ac:picMk id="6" creationId="{1C623C4E-80FB-43A1-BB08-B08AC1A1C5A8}"/>
          </ac:picMkLst>
        </pc:picChg>
      </pc:sldChg>
      <pc:sldChg chg="del">
        <pc:chgData name="Jessie Bumgarner" userId="914d8964-059e-47bd-8f0e-293d27b3e1bc" providerId="ADAL" clId="{CD30B774-022A-4289-86CB-D9131DB6B9A1}" dt="2017-12-04T15:21:45.860" v="2" actId="2696"/>
        <pc:sldMkLst>
          <pc:docMk/>
          <pc:sldMk cId="2451051986" sldId="283"/>
        </pc:sldMkLst>
      </pc:sldChg>
      <pc:sldChg chg="del">
        <pc:chgData name="Jessie Bumgarner" userId="914d8964-059e-47bd-8f0e-293d27b3e1bc" providerId="ADAL" clId="{CD30B774-022A-4289-86CB-D9131DB6B9A1}" dt="2017-12-04T15:25:51.883" v="20" actId="2696"/>
        <pc:sldMkLst>
          <pc:docMk/>
          <pc:sldMk cId="2749155529" sldId="284"/>
        </pc:sldMkLst>
      </pc:sldChg>
      <pc:sldChg chg="del">
        <pc:chgData name="Jessie Bumgarner" userId="914d8964-059e-47bd-8f0e-293d27b3e1bc" providerId="ADAL" clId="{CD30B774-022A-4289-86CB-D9131DB6B9A1}" dt="2017-12-04T15:25:06.094" v="18" actId="2696"/>
        <pc:sldMkLst>
          <pc:docMk/>
          <pc:sldMk cId="1262636371" sldId="299"/>
        </pc:sldMkLst>
      </pc:sldChg>
      <pc:sldChg chg="del">
        <pc:chgData name="Jessie Bumgarner" userId="914d8964-059e-47bd-8f0e-293d27b3e1bc" providerId="ADAL" clId="{CD30B774-022A-4289-86CB-D9131DB6B9A1}" dt="2017-12-04T15:22:55.067" v="14" actId="2696"/>
        <pc:sldMkLst>
          <pc:docMk/>
          <pc:sldMk cId="1205113132" sldId="304"/>
        </pc:sldMkLst>
      </pc:sldChg>
      <pc:sldChg chg="modSp">
        <pc:chgData name="Jessie Bumgarner" userId="914d8964-059e-47bd-8f0e-293d27b3e1bc" providerId="ADAL" clId="{CD30B774-022A-4289-86CB-D9131DB6B9A1}" dt="2017-12-04T15:21:41.300" v="1" actId="255"/>
        <pc:sldMkLst>
          <pc:docMk/>
          <pc:sldMk cId="1622158644" sldId="305"/>
        </pc:sldMkLst>
        <pc:spChg chg="mod">
          <ac:chgData name="Jessie Bumgarner" userId="914d8964-059e-47bd-8f0e-293d27b3e1bc" providerId="ADAL" clId="{CD30B774-022A-4289-86CB-D9131DB6B9A1}" dt="2017-12-04T15:21:41.300" v="1" actId="255"/>
          <ac:spMkLst>
            <pc:docMk/>
            <pc:sldMk cId="1622158644" sldId="305"/>
            <ac:spMk id="2" creationId="{00000000-0000-0000-0000-000000000000}"/>
          </ac:spMkLst>
        </pc:spChg>
        <pc:spChg chg="mod">
          <ac:chgData name="Jessie Bumgarner" userId="914d8964-059e-47bd-8f0e-293d27b3e1bc" providerId="ADAL" clId="{CD30B774-022A-4289-86CB-D9131DB6B9A1}" dt="2017-12-04T15:21:27.641" v="0" actId="27636"/>
          <ac:spMkLst>
            <pc:docMk/>
            <pc:sldMk cId="1622158644" sldId="305"/>
            <ac:spMk id="5" creationId="{00000000-0000-0000-0000-000000000000}"/>
          </ac:spMkLst>
        </pc:spChg>
      </pc:sldChg>
      <pc:sldChg chg="modSp">
        <pc:chgData name="Jessie Bumgarner" userId="914d8964-059e-47bd-8f0e-293d27b3e1bc" providerId="ADAL" clId="{CD30B774-022A-4289-86CB-D9131DB6B9A1}" dt="2017-12-04T15:25:50.335" v="19" actId="27636"/>
        <pc:sldMkLst>
          <pc:docMk/>
          <pc:sldMk cId="1452215151" sldId="308"/>
        </pc:sldMkLst>
        <pc:spChg chg="mod">
          <ac:chgData name="Jessie Bumgarner" userId="914d8964-059e-47bd-8f0e-293d27b3e1bc" providerId="ADAL" clId="{CD30B774-022A-4289-86CB-D9131DB6B9A1}" dt="2017-12-04T15:25:50.335" v="19" actId="27636"/>
          <ac:spMkLst>
            <pc:docMk/>
            <pc:sldMk cId="1452215151" sldId="308"/>
            <ac:spMk id="5" creationId="{00000000-0000-0000-0000-000000000000}"/>
          </ac:spMkLst>
        </pc:spChg>
      </pc:sldChg>
      <pc:sldChg chg="delSp add del">
        <pc:chgData name="Jessie Bumgarner" userId="914d8964-059e-47bd-8f0e-293d27b3e1bc" providerId="ADAL" clId="{CD30B774-022A-4289-86CB-D9131DB6B9A1}" dt="2017-12-04T20:53:00.934" v="26" actId="2696"/>
        <pc:sldMkLst>
          <pc:docMk/>
          <pc:sldMk cId="2165453517" sldId="309"/>
        </pc:sldMkLst>
        <pc:spChg chg="del">
          <ac:chgData name="Jessie Bumgarner" userId="914d8964-059e-47bd-8f0e-293d27b3e1bc" providerId="ADAL" clId="{CD30B774-022A-4289-86CB-D9131DB6B9A1}" dt="2017-12-04T19:46:59.090" v="24" actId="478"/>
          <ac:spMkLst>
            <pc:docMk/>
            <pc:sldMk cId="2165453517" sldId="309"/>
            <ac:spMk id="2" creationId="{88C6E8D1-5B04-4302-878B-FA59B21975F7}"/>
          </ac:spMkLst>
        </pc:spChg>
        <pc:spChg chg="del">
          <ac:chgData name="Jessie Bumgarner" userId="914d8964-059e-47bd-8f0e-293d27b3e1bc" providerId="ADAL" clId="{CD30B774-022A-4289-86CB-D9131DB6B9A1}" dt="2017-12-04T19:47:00.271" v="25" actId="478"/>
          <ac:spMkLst>
            <pc:docMk/>
            <pc:sldMk cId="2165453517" sldId="309"/>
            <ac:spMk id="5" creationId="{4FE6154B-2190-4FDE-996B-C4E2332B866B}"/>
          </ac:spMkLst>
        </pc:spChg>
      </pc:sldChg>
      <pc:sldChg chg="add del">
        <pc:chgData name="Jessie Bumgarner" userId="914d8964-059e-47bd-8f0e-293d27b3e1bc" providerId="ADAL" clId="{CD30B774-022A-4289-86CB-D9131DB6B9A1}" dt="2017-12-04T19:46:52.520" v="22" actId="2696"/>
        <pc:sldMkLst>
          <pc:docMk/>
          <pc:sldMk cId="3179529657" sldId="30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Industry Average </c:v>
                </c:pt>
              </c:strCache>
            </c:strRef>
          </c:tx>
          <c:spPr>
            <a:solidFill>
              <a:srgbClr val="028CC7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Invoice Processing Costs Per Month</c:v>
                </c:pt>
                <c:pt idx="1">
                  <c:v>Paper Check Processing Costs Per Month</c:v>
                </c:pt>
              </c:strCache>
            </c:strRef>
          </c:cat>
          <c:val>
            <c:numRef>
              <c:f>Sheet1!$B$2:$B$3</c:f>
              <c:numCache>
                <c:formatCode>"$"#,##0.00_);[Red]\("$"#,##0.00\)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89-4A5E-8A00-CD24DCF435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AvidXchange</c:v>
                </c:pt>
              </c:strCache>
            </c:strRef>
          </c:tx>
          <c:spPr>
            <a:solidFill>
              <a:srgbClr val="8BC144">
                <a:alpha val="69804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Invoice Processing Costs Per Month</c:v>
                </c:pt>
                <c:pt idx="1">
                  <c:v>Paper Check Processing Costs Per Month</c:v>
                </c:pt>
              </c:strCache>
            </c:strRef>
          </c:cat>
          <c:val>
            <c:numRef>
              <c:f>Sheet1!$C$2:$C$3</c:f>
              <c:numCache>
                <c:formatCode>"$"#,##0.00_);[Red]\("$"#,##0.00\)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89-4A5E-8A00-CD24DCF4356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626390864"/>
        <c:axId val="626393184"/>
      </c:barChart>
      <c:catAx>
        <c:axId val="6263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93184"/>
        <c:crosses val="autoZero"/>
        <c:auto val="1"/>
        <c:lblAlgn val="ctr"/>
        <c:lblOffset val="100"/>
        <c:noMultiLvlLbl val="0"/>
      </c:catAx>
      <c:valAx>
        <c:axId val="626393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63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9F506-887F-46BC-9BB3-1AB8A021A6DF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9C8C9-2B14-433E-81D1-668AF80F6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0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According to research by Robert Half, baby boomer retirements are accelerating, and more finance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professionals are leaving the field than are entering it. Having grown up with technology, younger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generations expect to do everything electronically. Therefore, it will be increasingly difficult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attract, and retain, AP professionals that are millennials with outdated, paper processes in place.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you have a seasoned veteran on your team who is retiring soon? If so, you may lose decades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valuable knowledge about your organization’s accounts payable process. These experienced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employees have their own shorthand for coding invoices. Before these invaluable veterans leave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company for good, it’s important to capture their best practices. When implementing an automation solution, you can attend hands-on configuration sessions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an automated process that mimics your current process, translating a veteran employee’s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knowledge built into business rules and intelligent approval workflows. While you may lose a coworker,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won’t lose their expertise!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1CF6D-793A-4394-A89D-C73DD1048A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0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typical AP process before automating 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9C8C9-2B14-433E-81D1-668AF80F66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42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9C8C9-2B14-433E-81D1-668AF80F66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0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0" y="2482030"/>
            <a:ext cx="9875520" cy="1653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051300"/>
            <a:ext cx="10363200" cy="131058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489994"/>
            <a:ext cx="8534400" cy="7584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19" y="6366294"/>
            <a:ext cx="4849384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5080" y="2482030"/>
            <a:ext cx="9875520" cy="165354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354F"/>
                </a:solidFill>
              </a:rPr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5381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354F"/>
                </a:solidFill>
              </a:rPr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6115050"/>
            <a:ext cx="3143250" cy="6163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686" y="1"/>
            <a:ext cx="12202687" cy="6210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57"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924" y="2646461"/>
            <a:ext cx="11026501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924" y="1146273"/>
            <a:ext cx="11026501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06745" y="6366294"/>
            <a:ext cx="4849384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654B8A-7F20-7649-A5EC-323007CCE19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4957"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A4D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00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80" y="2482030"/>
            <a:ext cx="9875520" cy="1653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051300"/>
            <a:ext cx="10363200" cy="131058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489994"/>
            <a:ext cx="8534400" cy="75840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19" y="6366294"/>
            <a:ext cx="4849384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10686" y="0"/>
            <a:ext cx="1220268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360" y="0"/>
            <a:ext cx="2700867" cy="3835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20427" y="3028095"/>
            <a:ext cx="2683933" cy="38354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686" y="1"/>
            <a:ext cx="12202687" cy="6210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57"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924" y="2646461"/>
            <a:ext cx="11026501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924" y="1146273"/>
            <a:ext cx="11026501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06745" y="6366294"/>
            <a:ext cx="4849384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654B8A-7F20-7649-A5EC-323007CCE19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4957"/>
          <a:stretch/>
        </p:blipFill>
        <p:spPr>
          <a:xfrm>
            <a:off x="9653481" y="3028095"/>
            <a:ext cx="2550879" cy="38354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4" b="51646"/>
          <a:stretch/>
        </p:blipFill>
        <p:spPr>
          <a:xfrm>
            <a:off x="-251701" y="1242559"/>
            <a:ext cx="12695402" cy="48455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4E74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94C84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5AA3D2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964E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354F"/>
                </a:solidFill>
              </a:rPr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5381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604389" y="693740"/>
            <a:ext cx="10972800" cy="4746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354F"/>
                </a:solidFill>
              </a:rPr>
              <a:t>Click to edit Master subtitle style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6115050"/>
            <a:ext cx="3143250" cy="6163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4" b="51646"/>
          <a:stretch/>
        </p:blipFill>
        <p:spPr>
          <a:xfrm>
            <a:off x="-251701" y="1242559"/>
            <a:ext cx="12695402" cy="48455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320800"/>
            <a:ext cx="12208933" cy="47672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A4D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320802"/>
            <a:ext cx="12192000" cy="4767265"/>
          </a:xfrm>
          <a:prstGeom prst="rect">
            <a:avLst/>
          </a:prstGeom>
          <a:solidFill>
            <a:srgbClr val="00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706441"/>
            <a:ext cx="10972800" cy="614361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456660"/>
            <a:ext cx="12192000" cy="4827182"/>
          </a:xfrm>
          <a:prstGeom prst="rect">
            <a:avLst/>
          </a:prstGeom>
          <a:solidFill>
            <a:srgbClr val="009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56660"/>
            <a:ext cx="12192000" cy="4827182"/>
          </a:xfrm>
          <a:prstGeom prst="rect">
            <a:avLst/>
          </a:prstGeom>
          <a:solidFill>
            <a:srgbClr val="004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56660"/>
            <a:ext cx="12192000" cy="4827182"/>
          </a:xfrm>
          <a:prstGeom prst="rect">
            <a:avLst/>
          </a:prstGeom>
          <a:solidFill>
            <a:srgbClr val="009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56660"/>
            <a:ext cx="12192000" cy="4827182"/>
          </a:xfrm>
          <a:prstGeom prst="rect">
            <a:avLst/>
          </a:prstGeom>
          <a:solidFill>
            <a:srgbClr val="94C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4E74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838200" y="1015069"/>
            <a:ext cx="10515600" cy="63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009BD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4E74"/>
                </a:solidFill>
              </a:rPr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64844" y="6576636"/>
            <a:ext cx="2743200" cy="243183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01B75A-4B3E-0D46-AE44-AAB3C0C7C830}" type="datetimeFigureOut">
              <a:rPr lang="en-US" smtClean="0"/>
              <a:t>12/5/2017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2552145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18790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56614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03184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94C84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92519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91621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4206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182263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34783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206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5AA3D2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83528"/>
            <a:ext cx="12208933" cy="4804536"/>
          </a:xfrm>
          <a:prstGeom prst="rect">
            <a:avLst/>
          </a:prstGeom>
          <a:solidFill>
            <a:srgbClr val="00964E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42559"/>
            <a:ext cx="10972800" cy="4845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542581"/>
            <a:ext cx="10972800" cy="69997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tx2"/>
                </a:solidFill>
              </a:defRPr>
            </a:lvl1pPr>
            <a:lvl2pPr marL="609585" indent="0">
              <a:buFontTx/>
              <a:buNone/>
              <a:defRPr sz="3200">
                <a:solidFill>
                  <a:schemeClr val="tx2"/>
                </a:solidFill>
              </a:defRPr>
            </a:lvl2pPr>
            <a:lvl3pPr marL="1219170" indent="0">
              <a:buFontTx/>
              <a:buNone/>
              <a:defRPr sz="3200">
                <a:solidFill>
                  <a:schemeClr val="tx2"/>
                </a:solidFill>
              </a:defRPr>
            </a:lvl3pPr>
            <a:lvl4pPr marL="1828754" indent="0">
              <a:buFontTx/>
              <a:buNone/>
              <a:defRPr sz="3200">
                <a:solidFill>
                  <a:schemeClr val="tx2"/>
                </a:solidFill>
              </a:defRPr>
            </a:lvl4pPr>
            <a:lvl5pPr marL="2438339" indent="0">
              <a:buFontTx/>
              <a:buNone/>
              <a:defRPr sz="3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image" Target="../media/image8.png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/>
          <a:srcRect t="5110" r="2568" b="43096"/>
          <a:stretch/>
        </p:blipFill>
        <p:spPr>
          <a:xfrm>
            <a:off x="2" y="6731417"/>
            <a:ext cx="11936697" cy="1336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8641"/>
            <a:ext cx="10972800" cy="428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TRIANGLE.png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8" b="44546"/>
          <a:stretch/>
        </p:blipFill>
        <p:spPr>
          <a:xfrm>
            <a:off x="11718509" y="6313685"/>
            <a:ext cx="490424" cy="5609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65" r:id="rId15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4267" kern="1200" cap="all">
          <a:solidFill>
            <a:srgbClr val="0078B9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78B9"/>
        </a:buClr>
        <a:buSzPct val="100000"/>
        <a:buFont typeface="Wingdings" charset="2"/>
        <a:buChar char="§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06"/>
          <a:stretch/>
        </p:blipFill>
        <p:spPr>
          <a:xfrm>
            <a:off x="-251701" y="-47064"/>
            <a:ext cx="12695402" cy="69521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1" y="6255979"/>
            <a:ext cx="2954407" cy="452477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/>
          <a:srcRect t="5110" r="2568" b="43096"/>
          <a:stretch/>
        </p:blipFill>
        <p:spPr>
          <a:xfrm>
            <a:off x="2" y="6731417"/>
            <a:ext cx="11936697" cy="1336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4760"/>
            <a:ext cx="109728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8641"/>
            <a:ext cx="10972800" cy="428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>
                <a:solidFill>
                  <a:prstClr val="black">
                    <a:tint val="75000"/>
                  </a:prstClr>
                </a:solidFill>
              </a:rPr>
              <a:t>©2016 PROPRIETARY AND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TRIANGLE.png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8" b="44546"/>
          <a:stretch/>
        </p:blipFill>
        <p:spPr>
          <a:xfrm>
            <a:off x="11718509" y="6313685"/>
            <a:ext cx="490424" cy="5609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05401" y="6227025"/>
            <a:ext cx="2954407" cy="4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4267" kern="1200" cap="all">
          <a:solidFill>
            <a:srgbClr val="0078B9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78B9"/>
        </a:buClr>
        <a:buSzPct val="100000"/>
        <a:buFont typeface="Wingdings" charset="2"/>
        <a:buChar char="§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06"/>
          <a:stretch/>
        </p:blipFill>
        <p:spPr>
          <a:xfrm>
            <a:off x="-251701" y="-47064"/>
            <a:ext cx="12695402" cy="695212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01" y="6255979"/>
            <a:ext cx="2954407" cy="452477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2545" y="6366294"/>
            <a:ext cx="4849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©2017 PROPRIETARY AND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301" y="6366294"/>
            <a:ext cx="3433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6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06"/>
          <a:stretch/>
        </p:blipFill>
        <p:spPr>
          <a:xfrm>
            <a:off x="-4400" y="0"/>
            <a:ext cx="12196399" cy="66788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33225"/>
            <a:ext cx="10515600" cy="63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937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89" y="6549007"/>
            <a:ext cx="12190412" cy="321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4193382" y="6356350"/>
            <a:ext cx="3805237" cy="420679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750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/>
          <a:stretch/>
        </p:blipFill>
        <p:spPr>
          <a:xfrm>
            <a:off x="5098941" y="6276943"/>
            <a:ext cx="2053667" cy="57949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1173"/>
            <a:ext cx="27432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rgbClr val="004E7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94C841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94C84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94C841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94C84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94C84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9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vidxchange.com/page/45-day-implementation-pricing" TargetMode="External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5502" y="4848752"/>
            <a:ext cx="8537700" cy="935991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Sell AP Automation to Your Organization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691947" y="2022768"/>
            <a:ext cx="804809" cy="93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267" kern="1200" cap="all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825502" y="2899045"/>
            <a:ext cx="8537700" cy="93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267" kern="1200" cap="all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Insert Your Company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44" y="1073757"/>
            <a:ext cx="5792612" cy="10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0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31849" y="6492875"/>
            <a:ext cx="3120938" cy="365125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40"/>
            <a:ext cx="12192000" cy="54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5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184826"/>
            <a:ext cx="10972800" cy="711200"/>
          </a:xfrm>
        </p:spPr>
        <p:txBody>
          <a:bodyPr>
            <a:normAutofit/>
          </a:bodyPr>
          <a:lstStyle/>
          <a:p>
            <a:r>
              <a:rPr lang="en-US" dirty="0"/>
              <a:t>IMPACT OF AUTOMATING PAYABLES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97" y="1190326"/>
            <a:ext cx="7377607" cy="45872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167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B0329DA-C5A1-45A8-A3A9-EC94DDEB5E92}"/>
              </a:ext>
            </a:extLst>
          </p:cNvPr>
          <p:cNvSpPr txBox="1">
            <a:spLocks/>
          </p:cNvSpPr>
          <p:nvPr/>
        </p:nvSpPr>
        <p:spPr>
          <a:xfrm>
            <a:off x="7163621" y="1309587"/>
            <a:ext cx="4520379" cy="4798503"/>
          </a:xfrm>
          <a:prstGeom prst="rect">
            <a:avLst/>
          </a:prstGeom>
          <a:solidFill>
            <a:srgbClr val="028CC7"/>
          </a:solidFill>
          <a:ln>
            <a:solidFill>
              <a:srgbClr val="028CC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94C841"/>
              </a:buClr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914400" lvl="2" indent="0">
              <a:buFont typeface="Wingdings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6F0463F-4A9A-47B4-8E95-162B152E6413}"/>
              </a:ext>
            </a:extLst>
          </p:cNvPr>
          <p:cNvSpPr txBox="1">
            <a:spLocks/>
          </p:cNvSpPr>
          <p:nvPr/>
        </p:nvSpPr>
        <p:spPr>
          <a:xfrm>
            <a:off x="525831" y="1309587"/>
            <a:ext cx="4520379" cy="4798503"/>
          </a:xfrm>
          <a:prstGeom prst="rect">
            <a:avLst/>
          </a:prstGeom>
          <a:solidFill>
            <a:srgbClr val="028CC7"/>
          </a:solidFill>
          <a:ln>
            <a:solidFill>
              <a:srgbClr val="F3F3F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94C841"/>
              </a:buClr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914400" lvl="2" indent="0">
              <a:buFont typeface="Wingdings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55906" y="1234574"/>
            <a:ext cx="4480560" cy="4937760"/>
          </a:xfrm>
          <a:solidFill>
            <a:srgbClr val="FFFFFF"/>
          </a:solidFill>
          <a:ln w="28575">
            <a:solidFill>
              <a:srgbClr val="028CC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sz="2400" b="1" dirty="0">
              <a:solidFill>
                <a:srgbClr val="184663"/>
              </a:solidFill>
            </a:endParaRPr>
          </a:p>
          <a:p>
            <a:r>
              <a:rPr lang="en-US" sz="2400" b="1" dirty="0">
                <a:solidFill>
                  <a:srgbClr val="184663"/>
                </a:solidFill>
              </a:rPr>
              <a:t>Configurable workflows</a:t>
            </a:r>
          </a:p>
          <a:p>
            <a:pPr lvl="1"/>
            <a:r>
              <a:rPr lang="en-US" sz="1800" dirty="0">
                <a:solidFill>
                  <a:srgbClr val="184663"/>
                </a:solidFill>
              </a:rPr>
              <a:t>Invoices can be routed by type (i.e., utility vs. standard), department, vendor, dollar amount, etc., without manual intervention. </a:t>
            </a:r>
          </a:p>
          <a:p>
            <a:pPr lvl="1"/>
            <a:r>
              <a:rPr lang="en-US" sz="1800" dirty="0">
                <a:solidFill>
                  <a:srgbClr val="184663"/>
                </a:solidFill>
              </a:rPr>
              <a:t>Pay controls (or workflows) can be set up for payments </a:t>
            </a:r>
          </a:p>
          <a:p>
            <a:pPr lvl="1"/>
            <a:endParaRPr lang="en-US" sz="1600" b="1" dirty="0">
              <a:solidFill>
                <a:srgbClr val="184663"/>
              </a:solidFill>
            </a:endParaRPr>
          </a:p>
          <a:p>
            <a:r>
              <a:rPr lang="en-US" sz="2400" b="1" dirty="0">
                <a:solidFill>
                  <a:srgbClr val="184663"/>
                </a:solidFill>
              </a:rPr>
              <a:t>Permission based visibility into invoice and payment data</a:t>
            </a:r>
          </a:p>
          <a:p>
            <a:pPr lvl="1"/>
            <a:r>
              <a:rPr lang="en-US" sz="1800" dirty="0">
                <a:solidFill>
                  <a:srgbClr val="184663"/>
                </a:solidFill>
              </a:rPr>
              <a:t>Our staff members will only have access to invoices if reviewing, coding, and/or approving is required. 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Autofit/>
          </a:bodyPr>
          <a:lstStyle/>
          <a:p>
            <a:r>
              <a:rPr lang="en-US" sz="2800" dirty="0"/>
              <a:t>HOW AP AND PAYMENT AUTOMATION TIGHTENS INTERNAL CONTROLS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18F3ED1-B5A6-483F-9A0E-63A2113921D2}"/>
              </a:ext>
            </a:extLst>
          </p:cNvPr>
          <p:cNvSpPr txBox="1">
            <a:spLocks/>
          </p:cNvSpPr>
          <p:nvPr/>
        </p:nvSpPr>
        <p:spPr>
          <a:xfrm>
            <a:off x="6396498" y="1234575"/>
            <a:ext cx="4520379" cy="4939183"/>
          </a:xfrm>
          <a:prstGeom prst="rect">
            <a:avLst/>
          </a:prstGeom>
          <a:solidFill>
            <a:srgbClr val="FFFFFF"/>
          </a:solidFill>
          <a:ln w="28575">
            <a:solidFill>
              <a:srgbClr val="028CC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94C841"/>
              </a:buClr>
              <a:buFont typeface="Wingdings" charset="2"/>
              <a:buChar char="§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rgbClr val="184663"/>
              </a:solidFill>
            </a:endParaRPr>
          </a:p>
          <a:p>
            <a:r>
              <a:rPr lang="en-US" sz="2400" b="1" dirty="0">
                <a:solidFill>
                  <a:srgbClr val="184663"/>
                </a:solidFill>
              </a:rPr>
              <a:t>Positive Pay is included</a:t>
            </a:r>
          </a:p>
          <a:p>
            <a:pPr lvl="1"/>
            <a:r>
              <a:rPr lang="en-US" sz="1800" dirty="0">
                <a:solidFill>
                  <a:srgbClr val="184663"/>
                </a:solidFill>
              </a:rPr>
              <a:t>Available for all checks cut by AvidXchange</a:t>
            </a:r>
          </a:p>
          <a:p>
            <a:pPr lvl="1"/>
            <a:r>
              <a:rPr lang="en-US" sz="1800" dirty="0">
                <a:solidFill>
                  <a:srgbClr val="184663"/>
                </a:solidFill>
              </a:rPr>
              <a:t>AvidXchange manages the Positive Pay file for us</a:t>
            </a:r>
          </a:p>
          <a:p>
            <a:r>
              <a:rPr lang="en-US" sz="2400" b="1" dirty="0">
                <a:solidFill>
                  <a:srgbClr val="184663"/>
                </a:solidFill>
              </a:rPr>
              <a:t>Reconciliation</a:t>
            </a:r>
          </a:p>
          <a:p>
            <a:pPr lvl="1"/>
            <a:r>
              <a:rPr lang="en-US" sz="1800" dirty="0">
                <a:solidFill>
                  <a:srgbClr val="184663"/>
                </a:solidFill>
              </a:rPr>
              <a:t>[Insert your accounting system name] remains our system of record, and we will receive files with all the payment information needed for reconciliation</a:t>
            </a:r>
          </a:p>
          <a:p>
            <a:r>
              <a:rPr lang="en-US" sz="2400" b="1" dirty="0">
                <a:solidFill>
                  <a:srgbClr val="184663"/>
                </a:solidFill>
              </a:rPr>
              <a:t>Cash Flow Management</a:t>
            </a:r>
          </a:p>
          <a:p>
            <a:pPr lvl="1"/>
            <a:r>
              <a:rPr lang="en-US" sz="1800" dirty="0">
                <a:solidFill>
                  <a:srgbClr val="184663"/>
                </a:solidFill>
              </a:rPr>
              <a:t>We decide when payments are processed and paid</a:t>
            </a:r>
            <a:endParaRPr lang="en-US" dirty="0">
              <a:solidFill>
                <a:schemeClr val="tx1"/>
              </a:solidFill>
            </a:endParaRPr>
          </a:p>
          <a:p>
            <a:pPr marL="914400" lvl="2" indent="0">
              <a:buFont typeface="Wingdings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9ADE3CA5-D317-4C71-AF42-C8FE3807F957}"/>
              </a:ext>
            </a:extLst>
          </p:cNvPr>
          <p:cNvSpPr txBox="1">
            <a:spLocks/>
          </p:cNvSpPr>
          <p:nvPr/>
        </p:nvSpPr>
        <p:spPr>
          <a:xfrm rot="16200000">
            <a:off x="-6406675" y="3269254"/>
            <a:ext cx="14558041" cy="859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004E74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br>
              <a:rPr lang="en-US" dirty="0"/>
            </a:br>
            <a:r>
              <a:rPr lang="en-US" dirty="0"/>
              <a:t> </a:t>
            </a:r>
            <a:r>
              <a:rPr lang="en-US" sz="6700" b="1" dirty="0">
                <a:solidFill>
                  <a:schemeClr val="bg1"/>
                </a:solidFill>
              </a:rPr>
              <a:t>FOR INVOICES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C2A767E8-AD64-43BA-BCB6-2472A59B6131}"/>
              </a:ext>
            </a:extLst>
          </p:cNvPr>
          <p:cNvSpPr txBox="1">
            <a:spLocks/>
          </p:cNvSpPr>
          <p:nvPr/>
        </p:nvSpPr>
        <p:spPr>
          <a:xfrm rot="5400000">
            <a:off x="4054371" y="3269253"/>
            <a:ext cx="14558041" cy="859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004E74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br>
              <a:rPr lang="en-US" dirty="0"/>
            </a:br>
            <a:r>
              <a:rPr lang="en-US" dirty="0"/>
              <a:t> </a:t>
            </a:r>
            <a:r>
              <a:rPr lang="en-US" sz="7600" b="1" dirty="0">
                <a:solidFill>
                  <a:schemeClr val="bg1"/>
                </a:solidFill>
              </a:rPr>
              <a:t>FOR PAYMENTS</a:t>
            </a:r>
          </a:p>
        </p:txBody>
      </p:sp>
    </p:spTree>
    <p:extLst>
      <p:ext uri="{BB962C8B-B14F-4D97-AF65-F5344CB8AC3E}">
        <p14:creationId xmlns:p14="http://schemas.microsoft.com/office/powerpoint/2010/main" val="1412221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571500" y="333225"/>
            <a:ext cx="10782300" cy="634335"/>
          </a:xfrm>
        </p:spPr>
        <p:txBody>
          <a:bodyPr>
            <a:normAutofit/>
          </a:bodyPr>
          <a:lstStyle/>
          <a:p>
            <a:r>
              <a:rPr lang="en-US" dirty="0"/>
              <a:t>IMPACT OF AUTOMATING PAYABLES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37655"/>
            <a:ext cx="4623204" cy="4623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05" y="1337655"/>
            <a:ext cx="4623204" cy="46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44" y="2235200"/>
            <a:ext cx="7340602" cy="48937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585788" y="333225"/>
            <a:ext cx="10768012" cy="634335"/>
          </a:xfrm>
        </p:spPr>
        <p:txBody>
          <a:bodyPr>
            <a:normAutofit/>
          </a:bodyPr>
          <a:lstStyle/>
          <a:p>
            <a:r>
              <a:rPr lang="en-US" dirty="0"/>
              <a:t>IMPACT OF AUTOMATING PAYABLES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7" y="101543"/>
            <a:ext cx="7392811" cy="492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1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/>
          </a:bodyPr>
          <a:lstStyle/>
          <a:p>
            <a:r>
              <a:rPr lang="en-US" dirty="0"/>
              <a:t>ROI CALCULATOR RESULTS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600" y="876577"/>
            <a:ext cx="10972800" cy="7189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Edit Numbers based on ROI Calculator Results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90" y="1614421"/>
            <a:ext cx="3440308" cy="3263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4" y="1657041"/>
            <a:ext cx="3212939" cy="33648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98108" y="564703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2400" dirty="0">
              <a:solidFill>
                <a:srgbClr val="009BD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3047" y="5000872"/>
            <a:ext cx="4744994" cy="1047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184663"/>
                </a:solidFill>
              </a:rPr>
              <a:t>$0.00</a:t>
            </a:r>
          </a:p>
          <a:p>
            <a:pPr algn="ctr"/>
            <a:r>
              <a:rPr lang="en-US" sz="2400" b="1" dirty="0">
                <a:solidFill>
                  <a:srgbClr val="184663"/>
                </a:solidFill>
              </a:rPr>
              <a:t>Your Total Savings Per Month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8103" y="5000872"/>
            <a:ext cx="4744994" cy="1047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184663"/>
                </a:solidFill>
              </a:rPr>
              <a:t>0</a:t>
            </a:r>
          </a:p>
          <a:p>
            <a:pPr algn="ctr"/>
            <a:r>
              <a:rPr lang="en-US" sz="2400" b="1" dirty="0">
                <a:solidFill>
                  <a:srgbClr val="184663"/>
                </a:solidFill>
              </a:rPr>
              <a:t>Your Man Hours Saved Per Month</a:t>
            </a:r>
          </a:p>
        </p:txBody>
      </p:sp>
    </p:spTree>
    <p:extLst>
      <p:ext uri="{BB962C8B-B14F-4D97-AF65-F5344CB8AC3E}">
        <p14:creationId xmlns:p14="http://schemas.microsoft.com/office/powerpoint/2010/main" val="399679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/>
          </a:bodyPr>
          <a:lstStyle/>
          <a:p>
            <a:r>
              <a:rPr lang="en-US" dirty="0"/>
              <a:t>ROI CALCULATOR RESULTS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116438"/>
              </p:ext>
            </p:extLst>
          </p:nvPr>
        </p:nvGraphicFramePr>
        <p:xfrm>
          <a:off x="609600" y="1391297"/>
          <a:ext cx="10972800" cy="4845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6"/>
          <p:cNvSpPr txBox="1">
            <a:spLocks/>
          </p:cNvSpPr>
          <p:nvPr/>
        </p:nvSpPr>
        <p:spPr>
          <a:xfrm>
            <a:off x="609600" y="839627"/>
            <a:ext cx="10972800" cy="71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94C841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94C84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Edit Numbers below </a:t>
            </a:r>
            <a:r>
              <a:rPr lang="mr-IN" dirty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&gt; Chart Design -&gt; Edit Excel Data  </a:t>
            </a:r>
          </a:p>
        </p:txBody>
      </p:sp>
    </p:spTree>
    <p:extLst>
      <p:ext uri="{BB962C8B-B14F-4D97-AF65-F5344CB8AC3E}">
        <p14:creationId xmlns:p14="http://schemas.microsoft.com/office/powerpoint/2010/main" val="598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/>
          </a:bodyPr>
          <a:lstStyle/>
          <a:p>
            <a:r>
              <a:rPr lang="en-US" dirty="0"/>
              <a:t>ROI CALCULATOR RESULTS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3" y="880533"/>
            <a:ext cx="5096934" cy="5096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880533"/>
            <a:ext cx="5099766" cy="50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9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45-DAY 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73657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spcBef>
                <a:spcPct val="0"/>
              </a:spcBef>
            </a:pPr>
            <a:r>
              <a:rPr lang="en-US" altLang="en-US" sz="3600" dirty="0"/>
              <a:t>Why should we automate? </a:t>
            </a:r>
            <a:endParaRPr lang="en-US" altLang="en-US" sz="2800" dirty="0"/>
          </a:p>
          <a:p>
            <a:pPr marL="914400" lvl="1" indent="-457200">
              <a:spcBef>
                <a:spcPct val="0"/>
              </a:spcBef>
            </a:pPr>
            <a:r>
              <a:rPr lang="en-US" altLang="en-US" sz="2800" dirty="0"/>
              <a:t>It will immediately save time and money, and also enable our AP department to pursue higher value tasks that will contribute to the bottom line (ex: reviewing financial statements) </a:t>
            </a:r>
          </a:p>
          <a:p>
            <a:pPr marL="914400" lvl="1" indent="-457200">
              <a:spcBef>
                <a:spcPct val="0"/>
              </a:spcBef>
            </a:pPr>
            <a:r>
              <a:rPr lang="en-US" altLang="en-US" sz="2800" dirty="0"/>
              <a:t>Add your own value statement here </a:t>
            </a:r>
          </a:p>
          <a:p>
            <a:pPr marL="914400" lvl="1" indent="-457200">
              <a:spcBef>
                <a:spcPct val="0"/>
              </a:spcBef>
            </a:pPr>
            <a:r>
              <a:rPr lang="en-US" altLang="en-US" sz="2800" dirty="0"/>
              <a:t>Add your own value statement here </a:t>
            </a:r>
            <a:br>
              <a:rPr lang="en-US" altLang="en-US" sz="2800" dirty="0"/>
            </a:br>
            <a:endParaRPr lang="en-US" altLang="en-US" sz="2800" dirty="0"/>
          </a:p>
          <a:p>
            <a:pPr marL="457200" indent="-457200">
              <a:spcBef>
                <a:spcPct val="0"/>
              </a:spcBef>
            </a:pPr>
            <a:r>
              <a:rPr lang="en-US" altLang="en-US" sz="3600" dirty="0"/>
              <a:t>Why now? </a:t>
            </a:r>
          </a:p>
          <a:p>
            <a:pPr marL="914400" lvl="1" indent="-457200">
              <a:spcBef>
                <a:spcPct val="0"/>
              </a:spcBef>
            </a:pPr>
            <a:r>
              <a:rPr lang="en-US" altLang="en-US" sz="2800" dirty="0"/>
              <a:t>We can save approx. $[insert results from ROI calculator] in 2018, if we automate before the end of January. </a:t>
            </a:r>
          </a:p>
          <a:p>
            <a:pPr marL="914400" lvl="1" indent="-457200">
              <a:spcBef>
                <a:spcPct val="0"/>
              </a:spcBef>
            </a:pPr>
            <a:r>
              <a:rPr lang="en-US" altLang="en-US" sz="2800" dirty="0"/>
              <a:t>AvidXchange has a </a:t>
            </a:r>
            <a:r>
              <a:rPr lang="en-US" altLang="en-US" sz="2800" dirty="0">
                <a:hlinkClick r:id="rId2"/>
              </a:rPr>
              <a:t>45-day implementation guarantee</a:t>
            </a:r>
            <a:r>
              <a:rPr lang="en-US" altLang="en-US" sz="2800" dirty="0"/>
              <a:t>, so we can get up a running with little to no disruption</a:t>
            </a:r>
          </a:p>
          <a:p>
            <a:pPr marL="914400" lvl="1" indent="-457200">
              <a:spcBef>
                <a:spcPct val="0"/>
              </a:spcBef>
            </a:pPr>
            <a:r>
              <a:rPr lang="en-US" altLang="en-US" sz="2800" dirty="0"/>
              <a:t>Add your own value statement here </a:t>
            </a:r>
          </a:p>
          <a:p>
            <a:pPr marL="914400" lvl="1" indent="-457200">
              <a:spcBef>
                <a:spcPct val="0"/>
              </a:spcBef>
            </a:pPr>
            <a:r>
              <a:rPr lang="en-US" altLang="en-US" sz="2800" dirty="0"/>
              <a:t>Add your own value statement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98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03348" y="6537747"/>
            <a:ext cx="3120939" cy="365125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0" y="324697"/>
            <a:ext cx="11532440" cy="57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1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/>
              <a:t>Overview of AvidXchange</a:t>
            </a:r>
          </a:p>
          <a:p>
            <a:pPr lvl="0"/>
            <a:r>
              <a:rPr lang="en-US" sz="3200" dirty="0"/>
              <a:t>What is AP and Payment Automation?</a:t>
            </a:r>
          </a:p>
          <a:p>
            <a:pPr lvl="0"/>
            <a:r>
              <a:rPr lang="en-US" sz="3200" dirty="0"/>
              <a:t>Impact of Automating Payables</a:t>
            </a:r>
          </a:p>
          <a:p>
            <a:pPr lvl="0"/>
            <a:r>
              <a:rPr lang="en-US" sz="3200" dirty="0"/>
              <a:t>Return on Investment</a:t>
            </a:r>
          </a:p>
          <a:p>
            <a:pPr lvl="0"/>
            <a:r>
              <a:rPr lang="en-US" sz="3200" dirty="0"/>
              <a:t>45-Day Implementation </a:t>
            </a:r>
          </a:p>
          <a:p>
            <a:endParaRPr lang="en-US" sz="3200" dirty="0"/>
          </a:p>
          <a:p>
            <a:pPr lvl="1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595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r="539" b="12402"/>
          <a:stretch/>
        </p:blipFill>
        <p:spPr>
          <a:xfrm>
            <a:off x="0" y="-4760"/>
            <a:ext cx="12192000" cy="6555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903"/>
            <a:ext cx="10972800" cy="646545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193382" y="6356350"/>
            <a:ext cx="3805237" cy="420679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6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75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/>
          <a:stretch/>
        </p:blipFill>
        <p:spPr>
          <a:xfrm>
            <a:off x="5098941" y="6276943"/>
            <a:ext cx="2053667" cy="5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24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825502" y="4848752"/>
            <a:ext cx="8537700" cy="935991"/>
          </a:xfrm>
        </p:spPr>
        <p:txBody>
          <a:bodyPr>
            <a:normAutofit/>
          </a:bodyPr>
          <a:lstStyle/>
          <a:p>
            <a:r>
              <a:rPr lang="en-US" dirty="0"/>
              <a:t>Thank you for attending!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691947" y="2022768"/>
            <a:ext cx="804809" cy="93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267" kern="1200" cap="all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825502" y="2899045"/>
            <a:ext cx="8537700" cy="93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267" kern="1200" cap="all">
                <a:solidFill>
                  <a:srgbClr val="0078B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Insert Your Company Logo Here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44" y="1088045"/>
            <a:ext cx="5792612" cy="10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4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9672" y="1478843"/>
            <a:ext cx="5336017" cy="4609223"/>
          </a:xfrm>
        </p:spPr>
        <p:txBody>
          <a:bodyPr>
            <a:normAutofit/>
          </a:bodyPr>
          <a:lstStyle/>
          <a:p>
            <a:r>
              <a:rPr lang="en-US" sz="3000" dirty="0"/>
              <a:t>AvidXchange revolutionizes the way companies pay their bills</a:t>
            </a:r>
          </a:p>
          <a:p>
            <a:r>
              <a:rPr lang="en-US" sz="3000" dirty="0"/>
              <a:t>An industry leader in automating invoice and payment processes for midmarket companies</a:t>
            </a:r>
          </a:p>
          <a:p>
            <a:r>
              <a:rPr lang="en-US" sz="3000" dirty="0"/>
              <a:t>More than 6,000 clients throughout North America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AVIDXCHANGE?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73" y="598206"/>
            <a:ext cx="5366796" cy="53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09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2668"/>
            <a:ext cx="10515600" cy="634335"/>
          </a:xfrm>
        </p:spPr>
        <p:txBody>
          <a:bodyPr>
            <a:normAutofit/>
          </a:bodyPr>
          <a:lstStyle/>
          <a:p>
            <a:r>
              <a:rPr lang="en-US" dirty="0"/>
              <a:t>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5899" y="-1512711"/>
            <a:ext cx="15880750" cy="89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1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23C4E-80FB-43A1-BB08-B08AC1A1C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77" y="-297920"/>
            <a:ext cx="8917858" cy="70268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617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28532" y="1253067"/>
            <a:ext cx="7972955" cy="4835000"/>
          </a:xfrm>
        </p:spPr>
        <p:txBody>
          <a:bodyPr>
            <a:noAutofit/>
          </a:bodyPr>
          <a:lstStyle/>
          <a:p>
            <a:r>
              <a:rPr lang="en-US" sz="3000" dirty="0"/>
              <a:t>A cloud-based solution that integrates with accounting systems to help companies streamline their accounts payable workflows, removing manual tasks and paper in the process </a:t>
            </a:r>
          </a:p>
          <a:p>
            <a:r>
              <a:rPr lang="en-US" sz="3000" dirty="0"/>
              <a:t>Eliminates tedious tasks like opening the mail, entering data manually, and filing stacks of paper</a:t>
            </a:r>
          </a:p>
          <a:p>
            <a:r>
              <a:rPr lang="en-US" sz="3000" dirty="0"/>
              <a:t>Eliminates paper invoices and checks altogether, to create more time for strategic tasks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8311" y="333225"/>
            <a:ext cx="10755489" cy="634335"/>
          </a:xfrm>
        </p:spPr>
        <p:txBody>
          <a:bodyPr>
            <a:normAutofit/>
          </a:bodyPr>
          <a:lstStyle/>
          <a:p>
            <a:r>
              <a:rPr lang="en-US" dirty="0"/>
              <a:t>WHAT IS AP AND PAYMENT AUTOMATION?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962" y="998426"/>
            <a:ext cx="4458462" cy="445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5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614779" y="6366294"/>
            <a:ext cx="2365553" cy="365125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9625" y="748529"/>
            <a:ext cx="109946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5D7F"/>
                </a:solidFill>
              </a:rPr>
              <a:t>Automation does </a:t>
            </a:r>
            <a:r>
              <a:rPr lang="en-US" sz="3200" b="1" u="sng" dirty="0">
                <a:solidFill>
                  <a:srgbClr val="005D7F"/>
                </a:solidFill>
              </a:rPr>
              <a:t>NOT</a:t>
            </a:r>
            <a:r>
              <a:rPr lang="en-US" sz="3200" b="1" dirty="0">
                <a:solidFill>
                  <a:srgbClr val="005D7F"/>
                </a:solidFill>
              </a:rPr>
              <a:t> mean eliminating team members. </a:t>
            </a:r>
          </a:p>
          <a:p>
            <a:pPr algn="ctr"/>
            <a:r>
              <a:rPr lang="en-US" sz="3200" b="1" dirty="0">
                <a:solidFill>
                  <a:srgbClr val="005D7F"/>
                </a:solidFill>
              </a:rPr>
              <a:t>It </a:t>
            </a:r>
            <a:r>
              <a:rPr lang="en-US" sz="3200" b="1" u="sng" dirty="0">
                <a:solidFill>
                  <a:srgbClr val="005D7F"/>
                </a:solidFill>
              </a:rPr>
              <a:t>ALLOWS</a:t>
            </a:r>
            <a:r>
              <a:rPr lang="en-US" sz="3200" b="1" dirty="0">
                <a:solidFill>
                  <a:srgbClr val="005D7F"/>
                </a:solidFill>
              </a:rPr>
              <a:t> AP members to work smarter and more strategically.</a:t>
            </a:r>
            <a:endParaRPr lang="en-US" sz="4000" dirty="0">
              <a:solidFill>
                <a:srgbClr val="005D7F"/>
              </a:solidFill>
            </a:endParaRPr>
          </a:p>
          <a:p>
            <a:endParaRPr lang="en-US" sz="2000" dirty="0">
              <a:solidFill>
                <a:srgbClr val="005D7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3"/>
          <a:stretch/>
        </p:blipFill>
        <p:spPr>
          <a:xfrm>
            <a:off x="2563648" y="2441303"/>
            <a:ext cx="7010400" cy="33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0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43538" y="1546578"/>
            <a:ext cx="6138862" cy="454148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Automation reduces operating costs and processing time up to 60%</a:t>
            </a:r>
          </a:p>
          <a:p>
            <a:r>
              <a:rPr lang="en-US" sz="3000" dirty="0">
                <a:solidFill>
                  <a:schemeClr val="tx1"/>
                </a:solidFill>
              </a:rPr>
              <a:t>Time saved can be utilized to negotiate vendor discounts and rebate procurement, rather than copying and scanning files or searching for misplaced invoices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333225"/>
            <a:ext cx="10744200" cy="634335"/>
          </a:xfrm>
        </p:spPr>
        <p:txBody>
          <a:bodyPr>
            <a:normAutofit/>
          </a:bodyPr>
          <a:lstStyle/>
          <a:p>
            <a:r>
              <a:rPr lang="en-US" dirty="0"/>
              <a:t>BENEFITS OF AP AND PAYMENT AUTOMATION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056"/>
            <a:ext cx="5632578" cy="562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1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6148" y="6492875"/>
            <a:ext cx="3120938" cy="365125"/>
          </a:xfrm>
        </p:spPr>
        <p:txBody>
          <a:bodyPr/>
          <a:lstStyle/>
          <a:p>
            <a:fld id="{1D654B8A-7F20-7649-A5EC-323007CCE1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40"/>
            <a:ext cx="12192000" cy="54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51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vidRev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vidRev_2017" id="{29F8CAB0-7946-4248-8DA4-09E3125ED848}" vid="{A5B6C705-79B2-6F4D-BD81-BD399681E80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vidRev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vidRev_2017" id="{29F8CAB0-7946-4248-8DA4-09E3125ED848}" vid="{A5B6C705-79B2-6F4D-BD81-BD399681E801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vid2018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2400" dirty="0" smtClean="0">
            <a:solidFill>
              <a:srgbClr val="009BD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id2018" id="{77C8572A-E680-B44C-B3A0-F3AA17C8E9B8}" vid="{478EF3E3-206B-A040-96DD-47210133768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AvidRev_2017</Template>
  <TotalTime>23219</TotalTime>
  <Words>650</Words>
  <Application>Microsoft Office PowerPoint</Application>
  <PresentationFormat>Widescreen</PresentationFormat>
  <Paragraphs>103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Mangal</vt:lpstr>
      <vt:lpstr>Wingdings</vt:lpstr>
      <vt:lpstr>AvidRev_2017</vt:lpstr>
      <vt:lpstr>Custom Design</vt:lpstr>
      <vt:lpstr>1_AvidRev_2017</vt:lpstr>
      <vt:lpstr>1_Custom Design</vt:lpstr>
      <vt:lpstr>Avid2018</vt:lpstr>
      <vt:lpstr>How to Sell AP Automation to Your Organization</vt:lpstr>
      <vt:lpstr>AGENDA</vt:lpstr>
      <vt:lpstr>WHO IS AVIDXCHANGE?</vt:lpstr>
      <vt:lpstr>LOCATIONS</vt:lpstr>
      <vt:lpstr>PowerPoint Presentation</vt:lpstr>
      <vt:lpstr>WHAT IS AP AND PAYMENT AUTOMATION?</vt:lpstr>
      <vt:lpstr>PowerPoint Presentation</vt:lpstr>
      <vt:lpstr>BENEFITS OF AP AND PAYMENT AUTOMATION</vt:lpstr>
      <vt:lpstr>PowerPoint Presentation</vt:lpstr>
      <vt:lpstr>PowerPoint Presentation</vt:lpstr>
      <vt:lpstr>IMPACT OF AUTOMATING PAYABLES</vt:lpstr>
      <vt:lpstr>HOW AP AND PAYMENT AUTOMATION TIGHTENS INTERNAL CONTROLS</vt:lpstr>
      <vt:lpstr>IMPACT OF AUTOMATING PAYABLES</vt:lpstr>
      <vt:lpstr>IMPACT OF AUTOMATING PAYABLES</vt:lpstr>
      <vt:lpstr>ROI CALCULATOR RESULTS</vt:lpstr>
      <vt:lpstr>ROI CALCULATOR RESULTS</vt:lpstr>
      <vt:lpstr>ROI CALCULATOR RESULTS</vt:lpstr>
      <vt:lpstr>45-DAY IMPLEMENTATION</vt:lpstr>
      <vt:lpstr>PowerPoint Presentation</vt:lpstr>
      <vt:lpstr>QUESTIONS?</vt:lpstr>
      <vt:lpstr>Thank you for attending!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before it’s too late</dc:title>
  <dc:creator>Jennifer Ittenbach</dc:creator>
  <cp:lastModifiedBy>Hannah Horning</cp:lastModifiedBy>
  <cp:revision>53</cp:revision>
  <dcterms:created xsi:type="dcterms:W3CDTF">2017-10-23T14:42:29Z</dcterms:created>
  <dcterms:modified xsi:type="dcterms:W3CDTF">2017-12-05T20:30:18Z</dcterms:modified>
</cp:coreProperties>
</file>